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32"/>
  </p:notesMasterIdLst>
  <p:sldIdLst>
    <p:sldId id="257" r:id="rId2"/>
    <p:sldId id="269" r:id="rId3"/>
    <p:sldId id="328" r:id="rId4"/>
    <p:sldId id="305" r:id="rId5"/>
    <p:sldId id="306" r:id="rId6"/>
    <p:sldId id="329" r:id="rId7"/>
    <p:sldId id="308" r:id="rId8"/>
    <p:sldId id="309" r:id="rId9"/>
    <p:sldId id="310" r:id="rId10"/>
    <p:sldId id="312" r:id="rId11"/>
    <p:sldId id="311" r:id="rId12"/>
    <p:sldId id="313" r:id="rId13"/>
    <p:sldId id="314" r:id="rId14"/>
    <p:sldId id="315" r:id="rId15"/>
    <p:sldId id="317" r:id="rId16"/>
    <p:sldId id="33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31" r:id="rId26"/>
    <p:sldId id="332" r:id="rId27"/>
    <p:sldId id="333" r:id="rId28"/>
    <p:sldId id="334" r:id="rId29"/>
    <p:sldId id="335" r:id="rId30"/>
    <p:sldId id="336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18E"/>
    <a:srgbClr val="269626"/>
    <a:srgbClr val="F5F9DB"/>
    <a:srgbClr val="FCFEB0"/>
    <a:srgbClr val="571926"/>
    <a:srgbClr val="F66670"/>
    <a:srgbClr val="501C37"/>
    <a:srgbClr val="4B1521"/>
    <a:srgbClr val="F43E4B"/>
    <a:srgbClr val="C84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94660"/>
  </p:normalViewPr>
  <p:slideViewPr>
    <p:cSldViewPr>
      <p:cViewPr varScale="1">
        <p:scale>
          <a:sx n="85" d="100"/>
          <a:sy n="85" d="100"/>
        </p:scale>
        <p:origin x="155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607D4-4E4B-47AF-B2BB-1E51B4097E5C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FCE42-2BB7-41AD-BF64-89DB3F4E38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132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FCE42-2BB7-41AD-BF64-89DB3F4E38C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879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CD72E56-5E57-48F6-9F5B-65F5AA4FBD79}" type="datetime1">
              <a:rPr lang="pt-BR" smtClean="0"/>
              <a:t>15/05/2023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2484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D528C-8649-428C-BCF1-1AAD47E75CED}" type="datetime1">
              <a:rPr lang="pt-BR" smtClean="0"/>
              <a:t>15/05/2023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5150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9C6FF3-A405-4968-8048-5D0F668CB39E}" type="datetime1">
              <a:rPr lang="pt-BR" smtClean="0"/>
              <a:t>15/05/2023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1059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48AC-97E3-46B0-A1D1-C1140ABD67F7}" type="datetime1">
              <a:rPr lang="pt-BR" smtClean="0"/>
              <a:t>15/05/2023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153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C14186A-163C-457F-A1A7-7C17BBEFA101}" type="datetime1">
              <a:rPr lang="pt-BR" smtClean="0"/>
              <a:t>15/05/2023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813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89A02-35B8-4A16-8AF8-0680FE3C1621}" type="datetime1">
              <a:rPr lang="pt-BR" smtClean="0"/>
              <a:t>15/05/2023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42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54913-115D-44D2-B782-128A2203B3F7}" type="datetime1">
              <a:rPr lang="pt-BR" smtClean="0"/>
              <a:t>15/05/2023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8534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E3C7-20D0-4F01-BC60-F6054C60CA4F}" type="datetime1">
              <a:rPr lang="pt-BR" smtClean="0"/>
              <a:t>15/05/2023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81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F4994-DA5A-4642-A19C-2D9372D8AD59}" type="datetime1">
              <a:rPr lang="pt-BR" smtClean="0"/>
              <a:t>15/05/2023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22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8D6483D-DA65-4247-AC65-0C84E2C65BAC}" type="datetime1">
              <a:rPr lang="pt-BR" smtClean="0"/>
              <a:t>15/05/2023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6463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C584-FC12-4ACC-AA4C-856C8AC40B34}" type="datetime1">
              <a:rPr lang="pt-BR" smtClean="0"/>
              <a:t>15/05/2023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41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78D42D6-D9E0-45D0-8ABC-5B347445F8E2}" type="datetime1">
              <a:rPr lang="pt-BR" smtClean="0"/>
              <a:t>15/05/2023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2D4ED21-9052-4B8A-9976-D86DD305E974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6448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br/url?sa=i&amp;rct=j&amp;q=industria+de+autom%C3%B3veis&amp;source=images&amp;cd=&amp;cad=rja&amp;docid=xow1cKI6VCQE4M&amp;tbnid=9drgrBj-XfdRfM:&amp;ved=0CAUQjRw&amp;url=http://amaquinaeotempo.blogspot.com/2011/04/producao-industrial-e-energia-8f-keule.html&amp;ei=Ol2ZUbr2EJTa9ATghIDgAg&amp;bvm=bv.46751780,d.dmQ&amp;psig=AFQjCNGXe34CKff4QYAqo65S8BV3N1E4Og&amp;ust=13690913768005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hyperlink" Target="http://www.google.com.br/url?sa=i&amp;rct=j&amp;q=industria+de+autom%C3%B3veis&amp;source=images&amp;cd=&amp;cad=rja&amp;docid=42q_amCeJ5oaBM&amp;tbnid=F0EClRMn1wXQ9M:&amp;ved=0CAUQjRw&amp;url=http://geoconceicao.blogspot.com/2012/06/tipos-de-industrias.html&amp;ei=nV2ZUdWHLY_A9gThw4H4Cw&amp;bvm=bv.46751780,d.dmQ&amp;psig=AFQjCNGXe34CKff4QYAqo65S8BV3N1E4Og&amp;ust=1369091376800522" TargetMode="Externa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www.google.com.br/url?sa=i&amp;rct=j&amp;q=Sider%C3%BArgicas&amp;source=images&amp;cd=&amp;cad=rja&amp;docid=cwOa2QHCR8au3M&amp;tbnid=DAxQqbzn_NMdkM:&amp;ved=0CAUQjRw&amp;url=http://www.sinobras.com.br/index2.php?p%3Dsiderurgia.php&amp;ei=lWGZUYq2L4yc9QTa1YGABQ&amp;bvm=bv.46751780,d.dmQ&amp;psig=AFQjCNFhdMKazuNpbEC-b8HKQyD1OIKJRg&amp;ust=136909273819002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www.google.com.br/url?sa=i&amp;rct=j&amp;q=Liquidificador&amp;source=images&amp;cd=&amp;cad=rja&amp;docid=jtZkaDUqNpjoDM&amp;tbnid=cm5nxVGT2emc0M:&amp;ved=0CAUQjRw&amp;url=http://www.jmahfuz.com.br/produto/208/liquidificador-mondial-dinamico-preto.html&amp;ei=UGeZUeSpGIT69QSA5oFw&amp;bvm=bv.46751780,d.dmQ&amp;psig=AFQjCNHNoi_BTuCSJ9GMLBx4aK59rMnrug&amp;ust=136909433020435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br/url?sa=i&amp;rct=j&amp;q=Petrobr%C3%A1s&amp;source=images&amp;cd=&amp;cad=rja&amp;docid=WTKiaNNVSghjBM&amp;tbnid=1SghPYYfJDJXOM:&amp;ved=0CAUQjRw&amp;url=http://www.not1.xpg.com.br/petrobras-desenvolve-tecnologias-nova-descoberta-pre-sal/&amp;ei=TneZUf6PLYnm9ATqk4BQ&amp;bvm=bv.46751780,d.dmQ&amp;psig=AFQjCNH4JesS3EjFQ9HU5aJhPNPJfyI_XA&amp;ust=1369098426522598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8.jpeg"/><Relationship Id="rId2" Type="http://schemas.openxmlformats.org/officeDocument/2006/relationships/hyperlink" Target="http://www.google.com.br/url?sa=i&amp;rct=j&amp;q=Ind%C3%BAstria+DA+CONSTRU%C3%87%C3%83O&amp;source=images&amp;cd=&amp;cad=rja&amp;docid=ELSzy_IRnW7NAM&amp;tbnid=psTXIClvRt0fVM:&amp;ved=0CAUQjRw&amp;url=http://www.flickriver.com/photos/7688139@N06/popular-interesting/&amp;ei=XG2ZUZO9Ooy-9QSV6oD4BQ&amp;bvm=bv.46751780,d.dmQ&amp;psig=AFQjCNFWKlDvWMdQCxQkPhIWyx-P2e4i7Q&amp;ust=136909537310506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.com.br/url?sa=i&amp;rct=j&amp;q=Ind%C3%BAstria+DA+CONSTRU%C3%87%C3%83O&amp;source=images&amp;cd=&amp;cad=rja&amp;docid=nfJLuPx3T_tkxM&amp;tbnid=847iUiJwtCaGiM:&amp;ved=&amp;url=http://cciviles.blogspot.com/2011/08/construcao-civil.html&amp;ei=TGuZUafmJKGA0AHr5IG4CA&amp;bvm=bv.46751780,d.dmQ&amp;psig=AFQjCNFWKlDvWMdQCxQkPhIWyx-P2e4i7Q&amp;ust=1369095373105062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://www.google.com.br/url?sa=i&amp;rct=j&amp;q=Ind%C3%BAstria+DA+CONSTRU%C3%87%C3%83O&amp;source=images&amp;cd=&amp;cad=rja&amp;docid=poKR-g1f723USM&amp;tbnid=8Ijgx-XDqYldBM:&amp;ved=0CAUQjRw&amp;url=http://nexonet.com.br/2012/noticia/Construcao-Civil-deve-crescer-mais-que-3,5--em-MG-Nexo_Arquitetura/117/4&amp;ei=vG2ZUfLpGojq8wT9moGYAQ&amp;bvm=bv.46751780,d.dmQ&amp;psig=AFQjCNFWKlDvWMdQCxQkPhIWyx-P2e4i7Q&amp;ust=1369095373105062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google.com.br/url?sa=i&amp;rct=j&amp;q=Artesanato+em+barro&amp;source=images&amp;cd=&amp;cad=rja&amp;docid=qjqQkRVdaGdGkM&amp;tbnid=baxK3PWHJC732M:&amp;ved=0CAUQjRw&amp;url=http://dialogospoliticos.wordpress.com/2009/07/10/artesas-de-vicosa-do-ceara-retratam-em-pecas-historia-de-seus-antepassados/&amp;ei=nUSZUfWUIoey8ASZjoCIAg&amp;bvm=bv.46751780,d.dmQ&amp;psig=AFQjCNFU1nrsBFYhwUl9iQJBOzIzZ0ixMA&amp;ust=136908527789881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 txBox="1">
            <a:spLocks/>
          </p:cNvSpPr>
          <p:nvPr/>
        </p:nvSpPr>
        <p:spPr>
          <a:xfrm>
            <a:off x="1763688" y="908719"/>
            <a:ext cx="6912767" cy="936105"/>
          </a:xfrm>
          <a:prstGeom prst="rect">
            <a:avLst/>
          </a:prstGeom>
          <a:noFill/>
          <a:ln w="158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Atividade Industrial no Brasil</a:t>
            </a:r>
            <a:br>
              <a:rPr lang="pt-B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pt-BR" sz="2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Capítulo 04</a:t>
            </a:r>
            <a:endParaRPr lang="pt-BR" sz="54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5" name="Subtítulo 2"/>
          <p:cNvSpPr txBox="1">
            <a:spLocks/>
          </p:cNvSpPr>
          <p:nvPr/>
        </p:nvSpPr>
        <p:spPr>
          <a:xfrm>
            <a:off x="456809" y="620688"/>
            <a:ext cx="1594911" cy="3600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Geografia</a:t>
            </a:r>
            <a:endParaRPr lang="pt-BR" i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Subtítulo 2"/>
          <p:cNvSpPr txBox="1">
            <a:spLocks/>
          </p:cNvSpPr>
          <p:nvPr/>
        </p:nvSpPr>
        <p:spPr>
          <a:xfrm>
            <a:off x="456809" y="6353944"/>
            <a:ext cx="8217032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Prof. Everton Assunção</a:t>
            </a:r>
          </a:p>
        </p:txBody>
      </p:sp>
      <p:cxnSp>
        <p:nvCxnSpPr>
          <p:cNvPr id="5" name="Conector reto 4"/>
          <p:cNvCxnSpPr>
            <a:cxnSpLocks/>
          </p:cNvCxnSpPr>
          <p:nvPr/>
        </p:nvCxnSpPr>
        <p:spPr>
          <a:xfrm>
            <a:off x="467544" y="6381328"/>
            <a:ext cx="8206297" cy="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497755-049B-4B2D-8CDB-DDDB3CF66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532" y="6492875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/>
              <a:t>1</a:t>
            </a:fld>
            <a:endParaRPr lang="pt-BR" sz="1200" b="1"/>
          </a:p>
        </p:txBody>
      </p:sp>
      <p:pic>
        <p:nvPicPr>
          <p:cNvPr id="1028" name="Picture 4" descr="O desenvolvimento do espaço industrial brasileiro - Estudo Kids">
            <a:extLst>
              <a:ext uri="{FF2B5EF4-FFF2-40B4-BE49-F238E27FC236}">
                <a16:creationId xmlns:a16="http://schemas.microsoft.com/office/drawing/2014/main" id="{044FFF89-4DF7-4509-ACCF-9C37CEEBA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6"/>
          <a:stretch/>
        </p:blipFill>
        <p:spPr bwMode="auto">
          <a:xfrm>
            <a:off x="456809" y="1916832"/>
            <a:ext cx="8217032" cy="438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8B0297DF-F1D7-467E-8D2D-6DA2FC731799}"/>
              </a:ext>
            </a:extLst>
          </p:cNvPr>
          <p:cNvSpPr txBox="1">
            <a:spLocks/>
          </p:cNvSpPr>
          <p:nvPr/>
        </p:nvSpPr>
        <p:spPr>
          <a:xfrm>
            <a:off x="7078930" y="1952834"/>
            <a:ext cx="1594911" cy="4680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1ª Parte</a:t>
            </a:r>
            <a:endParaRPr lang="pt-BR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13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pactos Ambientais Causados Pelas Indústrias - Cola da Web">
            <a:extLst>
              <a:ext uri="{FF2B5EF4-FFF2-40B4-BE49-F238E27FC236}">
                <a16:creationId xmlns:a16="http://schemas.microsoft.com/office/drawing/2014/main" id="{76FAB1ED-6359-43B0-9149-73697734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48" y="2009774"/>
            <a:ext cx="8253904" cy="473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5508104" y="2320322"/>
            <a:ext cx="2987824" cy="3988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Resultou da </a:t>
            </a:r>
            <a:r>
              <a:rPr lang="pt-B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Revolução Industrial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que ocorreu na </a:t>
            </a:r>
            <a:r>
              <a:rPr lang="pt-B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Inglaterra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no </a:t>
            </a:r>
            <a:r>
              <a:rPr lang="pt-BR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século XVIII 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 depois se espalhou para todo o mundo.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67544" y="764704"/>
            <a:ext cx="8208910" cy="792088"/>
          </a:xfrm>
          <a:prstGeom prst="rect">
            <a:avLst/>
          </a:prstGeom>
          <a:noFill/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Indústria moderna</a:t>
            </a:r>
            <a:endParaRPr lang="pt-BR" sz="4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EDE3193-CA5D-4C21-8DD7-C8AB7F6A4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8952" y="6484415"/>
            <a:ext cx="44504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pt-BR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4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462706" y="583595"/>
            <a:ext cx="821160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Ao contrário do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artesanato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e da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manufatura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a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indústria moderna 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tornou a fabricação de bens ou objetos materiais a </a:t>
            </a:r>
            <a:r>
              <a:rPr lang="pt-BR" sz="2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atividade econômica mais importante da sociedade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6C43FFE-877A-4E27-9F94-F1123FB6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92875"/>
            <a:ext cx="467544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pt-BR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O polo de Camaçari em números: G1 traça perfil de um dos maiores ...">
            <a:extLst>
              <a:ext uri="{FF2B5EF4-FFF2-40B4-BE49-F238E27FC236}">
                <a16:creationId xmlns:a16="http://schemas.microsoft.com/office/drawing/2014/main" id="{F3C4D301-C68D-4AED-A474-8793F5C6E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07" y="1876258"/>
            <a:ext cx="8213750" cy="36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LO 40 ANOS">
            <a:extLst>
              <a:ext uri="{FF2B5EF4-FFF2-40B4-BE49-F238E27FC236}">
                <a16:creationId xmlns:a16="http://schemas.microsoft.com/office/drawing/2014/main" id="{907EEC59-503D-4CAA-BEF0-D80831BE8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46" y="5624682"/>
            <a:ext cx="3236479" cy="72163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4649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1E5E4503-CC62-4DA9-9121-0A157199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8D61A1B-3C4C-4F0E-965F-15837624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E56243-9701-44E8-8A92-319433305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B1F1915-E076-48EB-BB4A-EE9808EB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5"/>
            <a:ext cx="8447150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5FFACB1E-0A27-4B26-ADFE-02D5FC19B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 descr="Hyundai amplia produção de sua fábrica no Brasil para HB20 e Creta">
            <a:extLst>
              <a:ext uri="{FF2B5EF4-FFF2-40B4-BE49-F238E27FC236}">
                <a16:creationId xmlns:a16="http://schemas.microsoft.com/office/drawing/2014/main" id="{71D56301-B6D7-4B57-AAF0-2AC402B750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257"/>
          <a:stretch/>
        </p:blipFill>
        <p:spPr bwMode="auto">
          <a:xfrm>
            <a:off x="334899" y="641102"/>
            <a:ext cx="5623298" cy="346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6DD05844-F1FA-4A2C-B91F-73F07B347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4899" y="453643"/>
            <a:ext cx="8474201" cy="5936922"/>
            <a:chOff x="446533" y="453643"/>
            <a:chExt cx="11298934" cy="5936922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A569815-BFBB-4B6D-B3B0-409E1DBC8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3" y="4199467"/>
              <a:ext cx="11296733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399FCDF-39D1-4B8A-AF4E-5BFAD912E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031D935-995B-4185-996E-84964CF6C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85550F8-8714-45EE-AADA-8FBDE3D56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EA183493-BA31-46EB-8273-5D518AF3A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53" r="21768" b="-2"/>
          <a:stretch/>
        </p:blipFill>
        <p:spPr>
          <a:xfrm>
            <a:off x="6027180" y="641102"/>
            <a:ext cx="2776826" cy="3465902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BBB1CBD-5040-480E-9C99-2B812ABDF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1670" y="6465141"/>
            <a:ext cx="7623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2D4ED21-9052-4B8A-9976-D86DD305E974}" type="slidenum">
              <a:rPr lang="en-US" sz="1200" b="1" smtClean="0">
                <a:solidFill>
                  <a:schemeClr val="accent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defTabSz="914400">
                <a:spcAft>
                  <a:spcPts val="600"/>
                </a:spcAft>
              </a:pPr>
              <a:t>12</a:t>
            </a:fld>
            <a:endParaRPr lang="en-US" sz="1200" b="1">
              <a:solidFill>
                <a:schemeClr val="accent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DEF0B07-D9CF-434F-A238-45C1D8CB6EAC}"/>
              </a:ext>
            </a:extLst>
          </p:cNvPr>
          <p:cNvSpPr txBox="1"/>
          <p:nvPr/>
        </p:nvSpPr>
        <p:spPr>
          <a:xfrm>
            <a:off x="683568" y="4635133"/>
            <a:ext cx="78488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 principal </a:t>
            </a:r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característica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da Indústria moderna é o </a:t>
            </a:r>
            <a:r>
              <a:rPr lang="pt-BR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uso maciço de </a:t>
            </a:r>
            <a:r>
              <a:rPr lang="pt-BR" sz="2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máquinas </a:t>
            </a:r>
            <a:r>
              <a:rPr lang="pt-BR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cada vez mais complexas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163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16515FF6-1E1B-4FF7-9356-24B58792B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44835"/>
            <a:ext cx="8208912" cy="473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467544" y="531837"/>
            <a:ext cx="82089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 emprego de </a:t>
            </a:r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máquinas modernas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permite que a indústria possa produzir em </a:t>
            </a:r>
          </a:p>
          <a:p>
            <a:pPr algn="ctr"/>
            <a:r>
              <a:rPr lang="pt-BR" sz="2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larga escala</a:t>
            </a:r>
            <a:r>
              <a:rPr lang="pt-BR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em série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AD0BF85-4E80-418F-9B10-6EF2C674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7162" y="6474988"/>
            <a:ext cx="504511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pt-BR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01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95537" y="594847"/>
            <a:ext cx="831746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pt-B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características básicas 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 indústria moderna são: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73216" y="1224191"/>
            <a:ext cx="3854768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Mecanização</a:t>
            </a:r>
          </a:p>
        </p:txBody>
      </p:sp>
      <p:pic>
        <p:nvPicPr>
          <p:cNvPr id="13314" name="Picture 2" descr="http://2.bp.blogspot.com/-WlCUCrJ_e5E/TaMiRCn49CI/AAAAAAAAAGM/uale9nGtf9g/s1600/industria-2%255B1%255D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5" r="8034"/>
          <a:stretch/>
        </p:blipFill>
        <p:spPr bwMode="auto">
          <a:xfrm>
            <a:off x="465605" y="1988840"/>
            <a:ext cx="3962379" cy="463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2.bp.blogspot.com/-p8N7ChqdelI/T85ZxvNbZDI/AAAAAAAAGTk/F6-K_glh8ok/s1600/6a0105357d1a47970b0111687042af970c-800wi.jpg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77"/>
          <a:stretch/>
        </p:blipFill>
        <p:spPr bwMode="auto">
          <a:xfrm>
            <a:off x="4716017" y="2022310"/>
            <a:ext cx="3993251" cy="459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EFFF11-C32C-48C7-8F9C-F84A493D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0202" y="6492875"/>
            <a:ext cx="76379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pt-BR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5CBF75B-00E1-4DA4-97D5-7D4EE5FF307F}"/>
              </a:ext>
            </a:extLst>
          </p:cNvPr>
          <p:cNvSpPr txBox="1"/>
          <p:nvPr/>
        </p:nvSpPr>
        <p:spPr>
          <a:xfrm>
            <a:off x="4716017" y="1224191"/>
            <a:ext cx="3888431" cy="5232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accent1">
                    <a:lumMod val="10000"/>
                    <a:lumOff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Produção em série</a:t>
            </a:r>
          </a:p>
        </p:txBody>
      </p:sp>
    </p:spTree>
    <p:extLst>
      <p:ext uri="{BB962C8B-B14F-4D97-AF65-F5344CB8AC3E}">
        <p14:creationId xmlns:p14="http://schemas.microsoft.com/office/powerpoint/2010/main" val="390924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470241" y="838258"/>
            <a:ext cx="8202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Calibri" panose="020F0502020204030204" pitchFamily="34" charset="0"/>
              </a:rPr>
              <a:t>Classificação da indústria moderna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3062E7A-708F-409A-B4AC-78058B54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532" y="6492875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pt-BR" sz="1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7E87C4E-FEC2-4870-BB9F-10C5E9C90ACB}"/>
              </a:ext>
            </a:extLst>
          </p:cNvPr>
          <p:cNvSpPr txBox="1"/>
          <p:nvPr/>
        </p:nvSpPr>
        <p:spPr>
          <a:xfrm>
            <a:off x="467544" y="2696582"/>
            <a:ext cx="25922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Recebe esse nome porque transforma produtos naturais em produtos industrializados. Pode ser de</a:t>
            </a:r>
          </a:p>
          <a:p>
            <a:r>
              <a:rPr lang="pt-BR" sz="2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três tipos</a:t>
            </a:r>
            <a:r>
              <a:rPr 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53E1B2-F24B-4C93-BE01-79B58ADA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2708920"/>
            <a:ext cx="5544616" cy="369426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1576A7A-98F1-43F5-A0A3-43A43FCA5522}"/>
              </a:ext>
            </a:extLst>
          </p:cNvPr>
          <p:cNvSpPr txBox="1"/>
          <p:nvPr/>
        </p:nvSpPr>
        <p:spPr>
          <a:xfrm>
            <a:off x="470241" y="1988840"/>
            <a:ext cx="8182204" cy="553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pt-BR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Calibri" panose="020F0502020204030204" pitchFamily="34" charset="0"/>
              </a:rPr>
              <a:t>Indústria de Transformação</a:t>
            </a:r>
            <a:endParaRPr lang="pt-BR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30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323529" y="838258"/>
            <a:ext cx="8348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pt-BR" sz="2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Calibri" panose="020F0502020204030204" pitchFamily="34" charset="0"/>
              </a:rPr>
              <a:t>Indústrias de bens de produção ou de base</a:t>
            </a:r>
            <a:r>
              <a:rPr lang="pt-BR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95536" y="1980123"/>
            <a:ext cx="28037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Transformam matérias-primas que serão utilizadas por outras indústrias. Por essa razão são também chamadas de </a:t>
            </a:r>
            <a:r>
              <a:rPr lang="pt-BR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indústrias de base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7410" name="Picture 2" descr="http://www.sinobras.com.br/images/siderurgia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r="13474"/>
          <a:stretch/>
        </p:blipFill>
        <p:spPr bwMode="auto">
          <a:xfrm>
            <a:off x="3275856" y="1987193"/>
            <a:ext cx="5395998" cy="431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7020272" y="5781168"/>
            <a:ext cx="1570628" cy="369332"/>
          </a:xfrm>
          <a:prstGeom prst="rect">
            <a:avLst/>
          </a:prstGeom>
          <a:solidFill>
            <a:schemeClr val="tx1"/>
          </a:solidFill>
          <a:ln w="158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Siderúrgica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3062E7A-708F-409A-B4AC-78058B54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532" y="6492875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pt-BR" sz="1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24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485368" y="898625"/>
            <a:ext cx="82089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FFFF00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2. Indústrias de bens intermediários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C4F4AEB-B667-4921-BF27-6817BDBD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5646" y="6484415"/>
            <a:ext cx="458354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pt-BR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AutoShape 6" descr="Montagem e manutenção de máquinas industriais - Kawdemi">
            <a:extLst>
              <a:ext uri="{FF2B5EF4-FFF2-40B4-BE49-F238E27FC236}">
                <a16:creationId xmlns:a16="http://schemas.microsoft.com/office/drawing/2014/main" id="{D9637C97-9FBB-4EE5-A621-5F40BC8BD1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384648" cy="23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089347B-5FC1-461A-A5F6-28BE7E93D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22" b="7689"/>
          <a:stretch/>
        </p:blipFill>
        <p:spPr bwMode="auto">
          <a:xfrm>
            <a:off x="2771800" y="1968584"/>
            <a:ext cx="5922480" cy="419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0B9A5A4-7B67-4A1D-B4DC-04AFF00AC51B}"/>
              </a:ext>
            </a:extLst>
          </p:cNvPr>
          <p:cNvSpPr txBox="1"/>
          <p:nvPr/>
        </p:nvSpPr>
        <p:spPr>
          <a:xfrm>
            <a:off x="323528" y="2924944"/>
            <a:ext cx="23402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Produzem máquinas e equipamentos utilizados em outras fábricas.</a:t>
            </a:r>
          </a:p>
        </p:txBody>
      </p:sp>
    </p:spTree>
    <p:extLst>
      <p:ext uri="{BB962C8B-B14F-4D97-AF65-F5344CB8AC3E}">
        <p14:creationId xmlns:p14="http://schemas.microsoft.com/office/powerpoint/2010/main" val="398865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435293" y="908720"/>
            <a:ext cx="8261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3. Indústrias de bens de consumo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BB90A0E-62FA-4E9E-88E7-F1FF64977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532" y="6492875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pt-BR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94" name="Picture 2" descr="Prohíben a supermercados de Francia tirar alimentos que no vendan ...">
            <a:extLst>
              <a:ext uri="{FF2B5EF4-FFF2-40B4-BE49-F238E27FC236}">
                <a16:creationId xmlns:a16="http://schemas.microsoft.com/office/drawing/2014/main" id="{CCEAB249-095C-4CC7-B02A-3E4644732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1" r="24868"/>
          <a:stretch/>
        </p:blipFill>
        <p:spPr bwMode="auto">
          <a:xfrm>
            <a:off x="2997212" y="2302998"/>
            <a:ext cx="5699123" cy="375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9E2F8F8-330A-40A0-8A69-F95B8DBF0405}"/>
              </a:ext>
            </a:extLst>
          </p:cNvPr>
          <p:cNvSpPr txBox="1"/>
          <p:nvPr/>
        </p:nvSpPr>
        <p:spPr>
          <a:xfrm>
            <a:off x="415730" y="2194986"/>
            <a:ext cx="239614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Fabricam produtos que serão consumidos diretamente pelas pessoas. </a:t>
            </a:r>
            <a:r>
              <a:rPr lang="pt-B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Podem ser divididas em dois tipos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87911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486042" y="655240"/>
            <a:ext cx="8171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As indústrias de </a:t>
            </a:r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bens de consumo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 podem ser divididas como: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86042" y="2022188"/>
            <a:ext cx="3797926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1. Não duráveis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551798" y="2022188"/>
            <a:ext cx="4106160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2. Duráveis</a:t>
            </a:r>
          </a:p>
        </p:txBody>
      </p:sp>
      <p:pic>
        <p:nvPicPr>
          <p:cNvPr id="19460" name="Picture 4" descr="https://www.jmahfuz.com.br/imagens/produtos/1/224/tmp/zoom/01-liquidificador-dinamico-mondial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6" r="13255"/>
          <a:stretch/>
        </p:blipFill>
        <p:spPr bwMode="auto">
          <a:xfrm>
            <a:off x="4916306" y="2715279"/>
            <a:ext cx="3269403" cy="366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B1B72B6-FD4C-49AD-9B33-9F84A8FE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62674" y="6465561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19</a:t>
            </a:fld>
            <a:endParaRPr lang="pt-BR" sz="1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70" name="Picture 2" descr="Iogurte Integral sabor Coco Danone 1,35Kg - Nagumo">
            <a:extLst>
              <a:ext uri="{FF2B5EF4-FFF2-40B4-BE49-F238E27FC236}">
                <a16:creationId xmlns:a16="http://schemas.microsoft.com/office/drawing/2014/main" id="{F3B8C29D-1F0A-4A63-A985-98D6E54AD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42" y="2780929"/>
            <a:ext cx="3740508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30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49085" y="692696"/>
            <a:ext cx="8227372" cy="911170"/>
          </a:xfrm>
          <a:prstGeom prst="rect">
            <a:avLst/>
          </a:prstGeom>
          <a:noFill/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 artesanato à indústria moderna</a:t>
            </a:r>
            <a:endParaRPr lang="pt-BR" sz="4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35146" y="2052131"/>
            <a:ext cx="40526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 fabricação de </a:t>
            </a:r>
            <a:r>
              <a:rPr lang="pt-BR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bens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necessários à vida teve início desde que o ser humano começou a </a:t>
            </a:r>
            <a:r>
              <a:rPr lang="pt-BR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transformar qualquer elemento da natureza 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para fazer artefatos, como </a:t>
            </a:r>
            <a:r>
              <a:rPr lang="pt-BR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vasos, arcos e flechas, instrumentos de madeira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etc.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9605645-2CF0-4B4A-9588-45C4C07A0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4ED21-9052-4B8A-9976-D86DD305E974}" type="slidenum">
              <a:rPr lang="pt-BR" smtClean="0"/>
              <a:t>2</a:t>
            </a:fld>
            <a:endParaRPr lang="pt-BR"/>
          </a:p>
        </p:txBody>
      </p:sp>
      <p:sp>
        <p:nvSpPr>
          <p:cNvPr id="9" name="Espaço Reservado para Número de Slide 3">
            <a:extLst>
              <a:ext uri="{FF2B5EF4-FFF2-40B4-BE49-F238E27FC236}">
                <a16:creationId xmlns:a16="http://schemas.microsoft.com/office/drawing/2014/main" id="{8651791E-69D6-4FB4-A300-348E9D28A8A1}"/>
              </a:ext>
            </a:extLst>
          </p:cNvPr>
          <p:cNvSpPr txBox="1">
            <a:spLocks/>
          </p:cNvSpPr>
          <p:nvPr/>
        </p:nvSpPr>
        <p:spPr>
          <a:xfrm>
            <a:off x="8373532" y="6492875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D4ED21-9052-4B8A-9976-D86DD305E974}" type="slidenum">
              <a:rPr lang="pt-BR" sz="1200" b="1" smtClean="0"/>
              <a:pPr/>
              <a:t>2</a:t>
            </a:fld>
            <a:endParaRPr lang="pt-BR" sz="1200" b="1"/>
          </a:p>
        </p:txBody>
      </p:sp>
      <p:pic>
        <p:nvPicPr>
          <p:cNvPr id="2050" name="Picture 2" descr="Oleiro">
            <a:extLst>
              <a:ext uri="{FF2B5EF4-FFF2-40B4-BE49-F238E27FC236}">
                <a16:creationId xmlns:a16="http://schemas.microsoft.com/office/drawing/2014/main" id="{BBC64F63-8277-47CD-98E7-67526FAA6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765" y="2122358"/>
            <a:ext cx="4188692" cy="43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46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6BA4B45-1354-45A8-9571-B7EC97389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361081"/>
            <a:ext cx="2808311" cy="2440638"/>
          </a:xfrm>
          <a:prstGeom prst="rect">
            <a:avLst/>
          </a:prstGeom>
          <a:ln w="19050">
            <a:solidFill>
              <a:srgbClr val="00518E"/>
            </a:solidFill>
          </a:ln>
        </p:spPr>
      </p:pic>
      <p:sp>
        <p:nvSpPr>
          <p:cNvPr id="11" name="CaixaDeTexto 10"/>
          <p:cNvSpPr txBox="1"/>
          <p:nvPr/>
        </p:nvSpPr>
        <p:spPr>
          <a:xfrm>
            <a:off x="395537" y="565040"/>
            <a:ext cx="8352928" cy="169277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indústria de transformação 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é o tipo de atividade mais importante de um país. Após o seu surgimento, outros tipos de indústrias se desenvolveram. Fornece os recursos necessários às indústrias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EXTRATIVA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e de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CONSTRUÇÃO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6B68F0B-F5F4-4333-9A5A-7E6068ADF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7530" y="6492875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fld>
            <a:endParaRPr lang="pt-BR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AutoShape 2" descr="Indústria moveleira: recuperação com cautela – ES Brasil">
            <a:extLst>
              <a:ext uri="{FF2B5EF4-FFF2-40B4-BE49-F238E27FC236}">
                <a16:creationId xmlns:a16="http://schemas.microsoft.com/office/drawing/2014/main" id="{3C7EDD20-D856-4D04-A8EA-8E674166C8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268" name="Picture 4" descr="Inovação na indústria madeireira. Conheça as novidades tecnológicas">
            <a:extLst>
              <a:ext uri="{FF2B5EF4-FFF2-40B4-BE49-F238E27FC236}">
                <a16:creationId xmlns:a16="http://schemas.microsoft.com/office/drawing/2014/main" id="{C2105F8D-DDCA-4E62-B40A-13A28ADE7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921789"/>
            <a:ext cx="3500459" cy="2171507"/>
          </a:xfrm>
          <a:prstGeom prst="rect">
            <a:avLst/>
          </a:prstGeom>
          <a:noFill/>
          <a:ln w="19050">
            <a:solidFill>
              <a:srgbClr val="00518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Conjunto 6 Cadeiras Texas De Madeira Maciça Móveis Rusticos Bv Magazin">
            <a:extLst>
              <a:ext uri="{FF2B5EF4-FFF2-40B4-BE49-F238E27FC236}">
                <a16:creationId xmlns:a16="http://schemas.microsoft.com/office/drawing/2014/main" id="{A0177F9B-7C87-4510-9F04-36B2998D1F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270" name="Picture 6" descr="madeireira-rezende-ripao - Madeireira Rezende">
            <a:extLst>
              <a:ext uri="{FF2B5EF4-FFF2-40B4-BE49-F238E27FC236}">
                <a16:creationId xmlns:a16="http://schemas.microsoft.com/office/drawing/2014/main" id="{D56637B1-3957-4D3E-BC23-4ADE1AFB6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75" y="3184861"/>
            <a:ext cx="3166849" cy="2375137"/>
          </a:xfrm>
          <a:prstGeom prst="rect">
            <a:avLst/>
          </a:prstGeom>
          <a:noFill/>
          <a:ln w="19050">
            <a:solidFill>
              <a:srgbClr val="00518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26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AD68A6F-3522-4CF3-9739-FACA26FAA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00" t="4489" b="2120"/>
          <a:stretch/>
        </p:blipFill>
        <p:spPr>
          <a:xfrm>
            <a:off x="5688018" y="3735034"/>
            <a:ext cx="2981770" cy="26174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CaixaDeTexto 4"/>
          <p:cNvSpPr txBox="1"/>
          <p:nvPr/>
        </p:nvSpPr>
        <p:spPr>
          <a:xfrm>
            <a:off x="462325" y="828001"/>
            <a:ext cx="8219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itchFamily="34" charset="0"/>
              </a:rPr>
              <a:t>Indústria EXTRATIVA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95535" y="1859289"/>
            <a:ext cx="8286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Extraem a matéria prima diretamente da natureza para serem utilizadas e transformadas nas indústrias.</a:t>
            </a:r>
            <a:endParaRPr lang="pt-BR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488" name="Picture 8" descr="http://www.not1.com.br/wp-content/uploads/2011/02/petrobras-pre-sal-tecnologia-nova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25" y="3645024"/>
            <a:ext cx="3101563" cy="270742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AB4986C-3679-4EDE-8A3C-0F6D9AC3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3532" y="6492875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21</a:t>
            </a:fld>
            <a:endParaRPr lang="pt-BR" sz="1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FEE881B-3CEF-4110-A82E-61703B27B2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45" r="12936"/>
          <a:stretch/>
        </p:blipFill>
        <p:spPr>
          <a:xfrm>
            <a:off x="3194520" y="2953818"/>
            <a:ext cx="2944712" cy="24193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59D26AA-3C21-45BF-8A6A-88183387143D}"/>
              </a:ext>
            </a:extLst>
          </p:cNvPr>
          <p:cNvSpPr txBox="1"/>
          <p:nvPr/>
        </p:nvSpPr>
        <p:spPr>
          <a:xfrm>
            <a:off x="462325" y="3236421"/>
            <a:ext cx="11573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Petróleo</a:t>
            </a:r>
            <a:endParaRPr lang="pt-BR" sz="2000" dirty="0">
              <a:solidFill>
                <a:srgbClr val="C0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8B45D72-0D0A-4D7C-83B4-CCCB5017D477}"/>
              </a:ext>
            </a:extLst>
          </p:cNvPr>
          <p:cNvSpPr txBox="1"/>
          <p:nvPr/>
        </p:nvSpPr>
        <p:spPr>
          <a:xfrm>
            <a:off x="3635896" y="5379501"/>
            <a:ext cx="19442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Minério</a:t>
            </a:r>
            <a:endParaRPr lang="pt-BR" sz="2000" dirty="0">
              <a:solidFill>
                <a:srgbClr val="C0000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7ADC143-6194-499D-BFFB-60D75FC555F1}"/>
              </a:ext>
            </a:extLst>
          </p:cNvPr>
          <p:cNvSpPr txBox="1"/>
          <p:nvPr/>
        </p:nvSpPr>
        <p:spPr>
          <a:xfrm>
            <a:off x="7524328" y="3295491"/>
            <a:ext cx="11573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Madeira</a:t>
            </a:r>
            <a:endParaRPr lang="pt-BR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4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461534" y="902057"/>
            <a:ext cx="813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FFF00"/>
                </a:solidFill>
                <a:latin typeface="Century Gothic" panose="020B0502020202020204" pitchFamily="34" charset="0"/>
                <a:cs typeface="Arial" pitchFamily="34" charset="0"/>
              </a:rPr>
              <a:t>Indústria de CONSTRUÇÃO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61534" y="1916832"/>
            <a:ext cx="8248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pt-B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Construção Naval 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: atua na fabricação de navios.</a:t>
            </a:r>
            <a:endParaRPr lang="pt-BR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B01D148-25D2-4E7E-8118-DDADA342F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9634" y="6465561"/>
            <a:ext cx="385234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22</a:t>
            </a:fld>
            <a:endParaRPr lang="pt-BR" sz="1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290" name="Picture 2" descr="Story-6 - Latest Maritime &amp; Shipping News Online - The Maritime ...">
            <a:extLst>
              <a:ext uri="{FF2B5EF4-FFF2-40B4-BE49-F238E27FC236}">
                <a16:creationId xmlns:a16="http://schemas.microsoft.com/office/drawing/2014/main" id="{C1A93A4B-4F98-4790-A561-85FB3F0DF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34" y="2458471"/>
            <a:ext cx="8226716" cy="400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8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95536" y="620688"/>
            <a:ext cx="8401336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</a:t>
            </a:r>
            <a:r>
              <a:rPr lang="pt-B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Construção Civil 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– atua na produção de casas e </a:t>
            </a:r>
          </a:p>
          <a:p>
            <a:pPr algn="just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   edifícios residenciais, comerciais ou de serviços.</a:t>
            </a:r>
          </a:p>
          <a:p>
            <a:pPr algn="just"/>
            <a:endParaRPr lang="pt-BR" sz="32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0" name="Picture 2" descr="http://farm1.staticflickr.com/194/490293459_62bfa60e22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148" y="1714753"/>
            <a:ext cx="3865545" cy="471697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nexonet.com.br/2012/fotos/fotos/thumbnails/constru_zz18c8fec352_350x300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32" y="3911629"/>
            <a:ext cx="4027292" cy="252010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2DC1E62-F11A-4CCA-9BDE-0B4F968D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8036" y="6492875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23</a:t>
            </a:fld>
            <a:endParaRPr lang="pt-BR" sz="1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510" name="Picture 6" descr="http://1.bp.blogspot.com/-fdDRkcpfIBo/Tkf7NFujtWI/AAAAAAAAA6U/Jw2e9vPTIwE/s1600/uyu.jpg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9" b="8826"/>
          <a:stretch/>
        </p:blipFill>
        <p:spPr bwMode="auto">
          <a:xfrm>
            <a:off x="558554" y="1714753"/>
            <a:ext cx="3983569" cy="203270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060498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452730" y="620688"/>
            <a:ext cx="8259215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</a:t>
            </a:r>
            <a:r>
              <a:rPr lang="pt-B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Construção Pesada 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- rodovias, aeroportos, túneis, </a:t>
            </a:r>
          </a:p>
          <a:p>
            <a:pPr algn="just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pontes, usinas hidrelétricas.</a:t>
            </a:r>
          </a:p>
          <a:p>
            <a:pPr algn="just"/>
            <a:endParaRPr lang="pt-BR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9D01B16-A7CB-4194-AD8D-E0F1651ED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1945" y="6492875"/>
            <a:ext cx="385234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fld>
            <a:endParaRPr lang="pt-BR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7EE871-3FA1-450C-9607-B67BFB808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5" y="1628800"/>
            <a:ext cx="8209389" cy="48063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454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7EF87B-6AD2-439A-B537-A7B8E327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92875"/>
            <a:ext cx="44123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25</a:t>
            </a:fld>
            <a:endParaRPr lang="pt-BR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C092CED-B654-47AD-B74A-36B4ED836322}"/>
              </a:ext>
            </a:extLst>
          </p:cNvPr>
          <p:cNvSpPr txBox="1">
            <a:spLocks/>
          </p:cNvSpPr>
          <p:nvPr/>
        </p:nvSpPr>
        <p:spPr>
          <a:xfrm>
            <a:off x="467544" y="836712"/>
            <a:ext cx="8208912" cy="792088"/>
          </a:xfrm>
          <a:prstGeom prst="rect">
            <a:avLst/>
          </a:prstGeom>
          <a:noFill/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indústria e energia</a:t>
            </a:r>
            <a:endParaRPr lang="pt-BR" sz="3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1F6F46-7F13-469F-B112-F794761D9415}"/>
              </a:ext>
            </a:extLst>
          </p:cNvPr>
          <p:cNvSpPr txBox="1"/>
          <p:nvPr/>
        </p:nvSpPr>
        <p:spPr>
          <a:xfrm>
            <a:off x="467544" y="2144127"/>
            <a:ext cx="34563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 indústria exige cada vez mais </a:t>
            </a:r>
            <a:r>
              <a:rPr lang="pt-BR" sz="3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energia</a:t>
            </a:r>
            <a:r>
              <a:rPr lang="pt-B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. Geralmente, quanto mais industrializado o país, maior a quantidade de energia que ele utiliza.</a:t>
            </a:r>
          </a:p>
        </p:txBody>
      </p:sp>
      <p:pic>
        <p:nvPicPr>
          <p:cNvPr id="3076" name="Picture 4" descr="Ensino Médio 2ª Série.. - ppt video online carregar">
            <a:extLst>
              <a:ext uri="{FF2B5EF4-FFF2-40B4-BE49-F238E27FC236}">
                <a16:creationId xmlns:a16="http://schemas.microsoft.com/office/drawing/2014/main" id="{615B0F70-2820-47B8-AC22-3420796F2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88"/>
          <a:stretch/>
        </p:blipFill>
        <p:spPr bwMode="auto">
          <a:xfrm>
            <a:off x="4044735" y="1938220"/>
            <a:ext cx="4622614" cy="46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7EF87B-6AD2-439A-B537-A7B8E327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92875"/>
            <a:ext cx="44123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26</a:t>
            </a:fld>
            <a:endParaRPr lang="pt-BR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1F6F46-7F13-469F-B112-F794761D9415}"/>
              </a:ext>
            </a:extLst>
          </p:cNvPr>
          <p:cNvSpPr txBox="1"/>
          <p:nvPr/>
        </p:nvSpPr>
        <p:spPr>
          <a:xfrm>
            <a:off x="395536" y="572963"/>
            <a:ext cx="8352928" cy="180049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Para produzir energia, precisamos das chamadas </a:t>
            </a:r>
          </a:p>
          <a:p>
            <a:pPr algn="ctr"/>
            <a:r>
              <a:rPr lang="pt-BR" sz="3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fontes de energia</a:t>
            </a:r>
            <a:r>
              <a:rPr lang="pt-BR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, que são elementos que permitem aos seres humanos produzir e multiplicar sua </a:t>
            </a:r>
          </a:p>
          <a:p>
            <a:pPr algn="ctr"/>
            <a:r>
              <a:rPr lang="pt-BR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capacidade de trabalho.</a:t>
            </a:r>
          </a:p>
        </p:txBody>
      </p:sp>
      <p:pic>
        <p:nvPicPr>
          <p:cNvPr id="1028" name="Picture 4" descr="5 razões para a indústria aderir ao mercado livre de energia ...">
            <a:extLst>
              <a:ext uri="{FF2B5EF4-FFF2-40B4-BE49-F238E27FC236}">
                <a16:creationId xmlns:a16="http://schemas.microsoft.com/office/drawing/2014/main" id="{F65D5619-8786-4A38-AB0C-0D25105FE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2420887"/>
            <a:ext cx="8352928" cy="407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93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7EF87B-6AD2-439A-B537-A7B8E327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92875"/>
            <a:ext cx="44123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27</a:t>
            </a:fld>
            <a:endParaRPr lang="pt-BR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1F6F46-7F13-469F-B112-F794761D9415}"/>
              </a:ext>
            </a:extLst>
          </p:cNvPr>
          <p:cNvSpPr txBox="1"/>
          <p:nvPr/>
        </p:nvSpPr>
        <p:spPr>
          <a:xfrm>
            <a:off x="395536" y="548680"/>
            <a:ext cx="83529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 partir da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Revolução Industrial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, surgiram </a:t>
            </a:r>
            <a:r>
              <a:rPr lang="pt-BR" sz="2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modernas fontes de energia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: o carvão mineral, o petróleo, o gás natural, a água (energia hidrelétrica) e o átomo (energia nuclear).</a:t>
            </a:r>
          </a:p>
        </p:txBody>
      </p:sp>
      <p:pic>
        <p:nvPicPr>
          <p:cNvPr id="2052" name="Picture 4" descr="Visita na Itaipu Binacional - Neumann Operadora de Receptivo (Foz ...">
            <a:extLst>
              <a:ext uri="{FF2B5EF4-FFF2-40B4-BE49-F238E27FC236}">
                <a16:creationId xmlns:a16="http://schemas.microsoft.com/office/drawing/2014/main" id="{2B9A52B7-5ACD-4B36-B302-15B317EA3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" r="7375"/>
          <a:stretch/>
        </p:blipFill>
        <p:spPr bwMode="auto">
          <a:xfrm>
            <a:off x="467544" y="2348880"/>
            <a:ext cx="4838409" cy="3384376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984C7F7-79D4-4751-BE08-09C100BD84F0}"/>
              </a:ext>
            </a:extLst>
          </p:cNvPr>
          <p:cNvSpPr txBox="1"/>
          <p:nvPr/>
        </p:nvSpPr>
        <p:spPr>
          <a:xfrm>
            <a:off x="467544" y="5735464"/>
            <a:ext cx="3888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Energia Hidrelétrica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FECF4AE-A84B-40B0-93E8-475D26AE6072}"/>
              </a:ext>
            </a:extLst>
          </p:cNvPr>
          <p:cNvSpPr txBox="1"/>
          <p:nvPr/>
        </p:nvSpPr>
        <p:spPr>
          <a:xfrm>
            <a:off x="4685235" y="2708920"/>
            <a:ext cx="3991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Energia Nuclear</a:t>
            </a:r>
            <a:endParaRPr lang="pt-BR" dirty="0"/>
          </a:p>
        </p:txBody>
      </p:sp>
      <p:pic>
        <p:nvPicPr>
          <p:cNvPr id="2054" name="Picture 6" descr="Energia nuclear no Brasil - Aplicações, malefícios e benefícios">
            <a:extLst>
              <a:ext uri="{FF2B5EF4-FFF2-40B4-BE49-F238E27FC236}">
                <a16:creationId xmlns:a16="http://schemas.microsoft.com/office/drawing/2014/main" id="{F737818A-8213-4D2F-85BF-C27163AED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0"/>
          <a:stretch/>
        </p:blipFill>
        <p:spPr bwMode="auto">
          <a:xfrm>
            <a:off x="4355976" y="3148418"/>
            <a:ext cx="4320480" cy="3176415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48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7EF87B-6AD2-439A-B537-A7B8E327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92875"/>
            <a:ext cx="44123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28</a:t>
            </a:fld>
            <a:endParaRPr lang="pt-BR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1F6F46-7F13-469F-B112-F794761D9415}"/>
              </a:ext>
            </a:extLst>
          </p:cNvPr>
          <p:cNvSpPr txBox="1"/>
          <p:nvPr/>
        </p:nvSpPr>
        <p:spPr>
          <a:xfrm>
            <a:off x="395536" y="548680"/>
            <a:ext cx="83529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Desde as últimas décadas do século XX, tem crescido o uso de </a:t>
            </a:r>
            <a:r>
              <a:rPr lang="pt-BR" sz="2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energias alternativas ou renováveis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, que aos poucos vêm substituindo as fontes de energias poluidoras.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33F7041-6929-406E-8684-3D6D6E401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42" y="2030952"/>
            <a:ext cx="8208912" cy="327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B56AA50-1F1B-4AAA-B62B-13F8D86CB438}"/>
              </a:ext>
            </a:extLst>
          </p:cNvPr>
          <p:cNvSpPr txBox="1"/>
          <p:nvPr/>
        </p:nvSpPr>
        <p:spPr>
          <a:xfrm>
            <a:off x="370898" y="5401495"/>
            <a:ext cx="83529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*</a:t>
            </a:r>
            <a:r>
              <a:rPr lang="pt-BR" sz="26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Energia renovável</a:t>
            </a:r>
            <a:r>
              <a:rPr lang="pt-BR" sz="2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é a anergia que procede de recursos que são reabastecidos naturalmente.</a:t>
            </a:r>
          </a:p>
        </p:txBody>
      </p:sp>
    </p:spTree>
    <p:extLst>
      <p:ext uri="{BB962C8B-B14F-4D97-AF65-F5344CB8AC3E}">
        <p14:creationId xmlns:p14="http://schemas.microsoft.com/office/powerpoint/2010/main" val="231715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7EF87B-6AD2-439A-B537-A7B8E327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92875"/>
            <a:ext cx="44123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29</a:t>
            </a:fld>
            <a:endParaRPr lang="pt-BR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B2719A37-8B30-493A-BEDC-F0E42C92350D}"/>
              </a:ext>
            </a:extLst>
          </p:cNvPr>
          <p:cNvSpPr txBox="1">
            <a:spLocks/>
          </p:cNvSpPr>
          <p:nvPr/>
        </p:nvSpPr>
        <p:spPr>
          <a:xfrm>
            <a:off x="467544" y="836712"/>
            <a:ext cx="8208912" cy="792088"/>
          </a:xfrm>
          <a:prstGeom prst="rect">
            <a:avLst/>
          </a:prstGeom>
          <a:noFill/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Matriz energética brasileira</a:t>
            </a:r>
            <a:endParaRPr lang="pt-BR" sz="3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005E4A5-1262-43AB-9C66-BD3D6ECA1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0" t="4476" r="6309" b="3873"/>
          <a:stretch/>
        </p:blipFill>
        <p:spPr>
          <a:xfrm>
            <a:off x="3419872" y="2010534"/>
            <a:ext cx="5256584" cy="448234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B763DB3-3F34-4177-9DB9-43149E28EB70}"/>
              </a:ext>
            </a:extLst>
          </p:cNvPr>
          <p:cNvSpPr txBox="1"/>
          <p:nvPr/>
        </p:nvSpPr>
        <p:spPr>
          <a:xfrm>
            <a:off x="395536" y="1916832"/>
            <a:ext cx="30963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Matriz energética </a:t>
            </a:r>
            <a:r>
              <a:rPr 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é o conjunto de fontes de energia utilizadas por um país ou região em todos os seus setores de  atividades econômicas: indústria, agropecuária, residências, transporte, etc.</a:t>
            </a:r>
          </a:p>
        </p:txBody>
      </p:sp>
    </p:spTree>
    <p:extLst>
      <p:ext uri="{BB962C8B-B14F-4D97-AF65-F5344CB8AC3E}">
        <p14:creationId xmlns:p14="http://schemas.microsoft.com/office/powerpoint/2010/main" val="272340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3">
            <a:extLst>
              <a:ext uri="{FF2B5EF4-FFF2-40B4-BE49-F238E27FC236}">
                <a16:creationId xmlns:a16="http://schemas.microsoft.com/office/drawing/2014/main" id="{8651791E-69D6-4FB4-A300-348E9D28A8A1}"/>
              </a:ext>
            </a:extLst>
          </p:cNvPr>
          <p:cNvSpPr txBox="1">
            <a:spLocks/>
          </p:cNvSpPr>
          <p:nvPr/>
        </p:nvSpPr>
        <p:spPr>
          <a:xfrm>
            <a:off x="8373532" y="6492875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D4ED21-9052-4B8A-9976-D86DD305E974}" type="slidenum">
              <a:rPr lang="pt-BR" sz="1200" b="1" smtClean="0"/>
              <a:pPr/>
              <a:t>3</a:t>
            </a:fld>
            <a:endParaRPr lang="pt-BR" sz="1200" b="1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2F560CB-34B5-4D0F-8729-947ED664FF88}"/>
              </a:ext>
            </a:extLst>
          </p:cNvPr>
          <p:cNvSpPr txBox="1"/>
          <p:nvPr/>
        </p:nvSpPr>
        <p:spPr>
          <a:xfrm>
            <a:off x="4461489" y="2380702"/>
            <a:ext cx="42149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Durante </a:t>
            </a:r>
            <a:r>
              <a:rPr lang="en-US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muitos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séculos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ou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até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milênios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o </a:t>
            </a:r>
            <a:r>
              <a:rPr lang="en-US" sz="3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artesanato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foi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maneira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pela qual as </a:t>
            </a:r>
            <a:r>
              <a:rPr lang="en-US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pessoas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com </a:t>
            </a:r>
            <a:r>
              <a:rPr lang="en-US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inteligência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trabalho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produziram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seus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primeiros</a:t>
            </a:r>
            <a:r>
              <a:rPr 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objetos</a:t>
            </a:r>
            <a:r>
              <a:rPr 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3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uso</a:t>
            </a:r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20F5176-E1C2-4D61-8FFF-9C52B4DBE136}"/>
              </a:ext>
            </a:extLst>
          </p:cNvPr>
          <p:cNvSpPr txBox="1">
            <a:spLocks/>
          </p:cNvSpPr>
          <p:nvPr/>
        </p:nvSpPr>
        <p:spPr>
          <a:xfrm>
            <a:off x="449085" y="692696"/>
            <a:ext cx="8227372" cy="911170"/>
          </a:xfrm>
          <a:prstGeom prst="rect">
            <a:avLst/>
          </a:prstGeom>
          <a:noFill/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Artesanato</a:t>
            </a:r>
            <a:endParaRPr lang="pt-BR" sz="4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100" name="Picture 4" descr="The Athenaeum - A Blacksmith at Work (Gabriël Metsu - ) | Gabriel ...">
            <a:extLst>
              <a:ext uri="{FF2B5EF4-FFF2-40B4-BE49-F238E27FC236}">
                <a16:creationId xmlns:a16="http://schemas.microsoft.com/office/drawing/2014/main" id="{49ABE33F-FA92-40ED-AA44-18AFAE463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4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85" y="1916832"/>
            <a:ext cx="3906891" cy="468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92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0CBDF66-15EC-4393-815A-20DA8F674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62674" y="6492875"/>
            <a:ext cx="770468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fld>
            <a:endParaRPr lang="pt-BR" sz="1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F53F3BE-E304-4BFD-B30F-02B7EFA1BE78}"/>
              </a:ext>
            </a:extLst>
          </p:cNvPr>
          <p:cNvSpPr txBox="1"/>
          <p:nvPr/>
        </p:nvSpPr>
        <p:spPr>
          <a:xfrm>
            <a:off x="539552" y="908720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Grato pela atenção!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2EE1C9-57B6-4CC3-B66B-38C25AC756E2}"/>
              </a:ext>
            </a:extLst>
          </p:cNvPr>
          <p:cNvSpPr txBox="1"/>
          <p:nvPr/>
        </p:nvSpPr>
        <p:spPr>
          <a:xfrm>
            <a:off x="5220072" y="2315803"/>
            <a:ext cx="34563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51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“Que Deus, na sua infinita bondade, nos ilumine, proteja e abençoe”.</a:t>
            </a:r>
          </a:p>
        </p:txBody>
      </p:sp>
      <p:pic>
        <p:nvPicPr>
          <p:cNvPr id="7" name="Picture 2" descr="Aurora da Rua » Colégio Antonio Vieira">
            <a:extLst>
              <a:ext uri="{FF2B5EF4-FFF2-40B4-BE49-F238E27FC236}">
                <a16:creationId xmlns:a16="http://schemas.microsoft.com/office/drawing/2014/main" id="{2BAAF788-0A2F-45B6-A679-F538EF354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34" y="2315803"/>
            <a:ext cx="4844636" cy="363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69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467544" y="548680"/>
            <a:ext cx="82089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principal característica do artesanato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é a </a:t>
            </a:r>
            <a:r>
              <a:rPr lang="pt-BR" sz="2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ausência da divisão social do trabalho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sz="2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cada pessoa faz um objeto por inteiro, do início ao fim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050" name="Picture 2" descr="http://ipt.olhares.com/data/big/64/644177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93974"/>
            <a:ext cx="3096344" cy="4579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Seta para a direita 1"/>
          <p:cNvSpPr/>
          <p:nvPr/>
        </p:nvSpPr>
        <p:spPr>
          <a:xfrm>
            <a:off x="3635896" y="4221088"/>
            <a:ext cx="1368152" cy="72008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C00000"/>
              </a:solidFill>
            </a:endParaRPr>
          </a:p>
        </p:txBody>
      </p:sp>
      <p:pic>
        <p:nvPicPr>
          <p:cNvPr id="3074" name="Picture 2" descr="Resultado de imagem para Artesã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" r="35262"/>
          <a:stretch/>
        </p:blipFill>
        <p:spPr bwMode="auto">
          <a:xfrm>
            <a:off x="5076056" y="1993975"/>
            <a:ext cx="3600400" cy="457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B7491BE-6099-4510-A4B3-55CB23F7B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74988"/>
            <a:ext cx="467544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pt-BR" sz="1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31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467544" y="536739"/>
            <a:ext cx="82089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principal objetivo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da atividade artesanal é </a:t>
            </a:r>
            <a:r>
              <a:rPr lang="pt-BR" sz="2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atender às necessidades 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do artesão e da família dele, embora muitas vezes ocorra também a troca e a venda dos produtos.</a:t>
            </a:r>
          </a:p>
        </p:txBody>
      </p:sp>
      <p:pic>
        <p:nvPicPr>
          <p:cNvPr id="4100" name="Picture 4" descr="Resultado de imagem para feira de artesana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7" y="2847667"/>
            <a:ext cx="2264623" cy="288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Resultado de imagem para feira de artesanato de fortalez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292" y="2060848"/>
            <a:ext cx="5952661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EB1CF2-1711-4D2E-877F-ED3F602D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1953" y="6484415"/>
            <a:ext cx="434022" cy="365125"/>
          </a:xfrm>
        </p:spPr>
        <p:txBody>
          <a:bodyPr/>
          <a:lstStyle/>
          <a:p>
            <a:pPr algn="ctr"/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5</a:t>
            </a:fld>
            <a:endParaRPr lang="pt-BR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09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B7491BE-6099-4510-A4B3-55CB23F7B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74988"/>
            <a:ext cx="467544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pt-BR" sz="1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31B6011-8591-4CA5-8D30-3F8480D513D5}"/>
              </a:ext>
            </a:extLst>
          </p:cNvPr>
          <p:cNvSpPr txBox="1"/>
          <p:nvPr/>
        </p:nvSpPr>
        <p:spPr>
          <a:xfrm>
            <a:off x="467544" y="648993"/>
            <a:ext cx="8208912" cy="11238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en-US" sz="2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artesanato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depende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basicamente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sz="2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capacidade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trabalho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sz="2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artesão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e de </a:t>
            </a:r>
            <a:r>
              <a:rPr lang="en-US" sz="2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suas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qualidades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ou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habilidades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pois </a:t>
            </a:r>
            <a:r>
              <a:rPr lang="en-US" sz="2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trata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-se de um </a:t>
            </a:r>
            <a:r>
              <a:rPr lang="en-US" sz="26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trabalho</a:t>
            </a:r>
            <a:r>
              <a:rPr lang="en-US" sz="2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manual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6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individualizado</a:t>
            </a:r>
            <a:r>
              <a:rPr lang="en-US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Picture 2" descr="Artesãos em cenário de feira medieval - Altasensibilidade">
            <a:extLst>
              <a:ext uri="{FF2B5EF4-FFF2-40B4-BE49-F238E27FC236}">
                <a16:creationId xmlns:a16="http://schemas.microsoft.com/office/drawing/2014/main" id="{65AAF320-BC31-427E-8397-440849F84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1" y="1988841"/>
            <a:ext cx="5190148" cy="449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Objetos para Artesanato com Preços Incríveis no Shoptime">
            <a:extLst>
              <a:ext uri="{FF2B5EF4-FFF2-40B4-BE49-F238E27FC236}">
                <a16:creationId xmlns:a16="http://schemas.microsoft.com/office/drawing/2014/main" id="{5F58B49D-6F86-4700-BF67-F0FB97C39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1" b="12821"/>
          <a:stretch/>
        </p:blipFill>
        <p:spPr bwMode="auto">
          <a:xfrm>
            <a:off x="683568" y="1872099"/>
            <a:ext cx="2553348" cy="189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arro de brinquedo de madeira isolado no fundo branco. vista ...">
            <a:extLst>
              <a:ext uri="{FF2B5EF4-FFF2-40B4-BE49-F238E27FC236}">
                <a16:creationId xmlns:a16="http://schemas.microsoft.com/office/drawing/2014/main" id="{5498BA26-7D9F-4A21-8202-B24FCF80F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8" t="14978" r="12563" b="16186"/>
          <a:stretch/>
        </p:blipFill>
        <p:spPr bwMode="auto">
          <a:xfrm>
            <a:off x="323528" y="4031911"/>
            <a:ext cx="3040870" cy="242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8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395536" y="2408689"/>
            <a:ext cx="2395326" cy="31085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É considerada uma </a:t>
            </a:r>
            <a:r>
              <a:rPr lang="pt-BR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etapa intermediária 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entre o </a:t>
            </a:r>
            <a:r>
              <a:rPr lang="pt-BR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artesanato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e a </a:t>
            </a:r>
            <a:r>
              <a:rPr lang="pt-BR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indústria moderna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67545" y="834983"/>
            <a:ext cx="8208912" cy="576064"/>
          </a:xfrm>
          <a:prstGeom prst="rect">
            <a:avLst/>
          </a:prstGeom>
          <a:noFill/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Manufatura</a:t>
            </a:r>
            <a:endParaRPr lang="pt-BR" sz="40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856806" y="5839134"/>
            <a:ext cx="580729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Predominou na </a:t>
            </a:r>
            <a:r>
              <a:rPr lang="pt-BR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Europa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nos séculos XVI, XVII e XVIII.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A9FF036-25B0-44A0-8D2A-82DD5C500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92875"/>
            <a:ext cx="467544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pt-BR" sz="1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72" name="Picture 4" descr="Você sabe o que foi revolução industrial? Veja aqui isso e muito ...">
            <a:extLst>
              <a:ext uri="{FF2B5EF4-FFF2-40B4-BE49-F238E27FC236}">
                <a16:creationId xmlns:a16="http://schemas.microsoft.com/office/drawing/2014/main" id="{DF94E44F-9BE9-4B38-89A0-98BEDF4E5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62" y="1961235"/>
            <a:ext cx="5885594" cy="384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16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revistapegn.globo.com/Revista/Pegn/foto/0,,33305268,00.jpg">
            <a:extLst>
              <a:ext uri="{FF2B5EF4-FFF2-40B4-BE49-F238E27FC236}">
                <a16:creationId xmlns:a16="http://schemas.microsoft.com/office/drawing/2014/main" id="{0322484A-D1C8-4980-89EB-D861102A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75" y="2348880"/>
            <a:ext cx="8252250" cy="438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445875" y="584101"/>
            <a:ext cx="8252250" cy="169277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manufatura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tem como </a:t>
            </a:r>
            <a:r>
              <a:rPr lang="pt-BR" sz="2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principal característica</a:t>
            </a:r>
            <a:r>
              <a:rPr lang="pt-BR" sz="2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 uso de </a:t>
            </a:r>
            <a:r>
              <a:rPr lang="pt-BR" sz="2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máquinas simples</a:t>
            </a:r>
            <a:r>
              <a:rPr lang="pt-BR" sz="2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 a </a:t>
            </a:r>
            <a:r>
              <a:rPr lang="pt-BR" sz="2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divisão social do trabalho</a:t>
            </a:r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: cada trabalhador ou grupo de trabalhadores fica responsável por uma tarefa.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34D8265-06A8-4B34-B560-9074A956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8125" y="6492875"/>
            <a:ext cx="425590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pt-BR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53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ISTEMA CAPITALISMO: ORIGEM E FORMAÇÃO = O capitalismo comercial ...">
            <a:extLst>
              <a:ext uri="{FF2B5EF4-FFF2-40B4-BE49-F238E27FC236}">
                <a16:creationId xmlns:a16="http://schemas.microsoft.com/office/drawing/2014/main" id="{A370F683-D04B-4DE6-8554-11B66E557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20688"/>
            <a:ext cx="8352927" cy="43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467543" y="5157192"/>
            <a:ext cx="8280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Na </a:t>
            </a:r>
            <a:r>
              <a:rPr lang="pt-B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manufatura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é o conjunto de tarefas de todos os trabalhadores, ou grupos, que permite obter o </a:t>
            </a:r>
            <a:r>
              <a:rPr lang="pt-BR"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produto final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2CAFB89-3A03-4136-9FFB-386F4398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84226"/>
            <a:ext cx="467544" cy="365125"/>
          </a:xfrm>
        </p:spPr>
        <p:txBody>
          <a:bodyPr/>
          <a:lstStyle/>
          <a:p>
            <a:fld id="{D2D4ED21-9052-4B8A-9976-D86DD305E974}" type="slidenum">
              <a:rPr lang="pt-BR" sz="1200" b="1" smtClean="0"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pt-BR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222" name="Picture 6" descr="Sapatos Feito a Mão: Sapato Social Masculino | Mr. Cat">
            <a:extLst>
              <a:ext uri="{FF2B5EF4-FFF2-40B4-BE49-F238E27FC236}">
                <a16:creationId xmlns:a16="http://schemas.microsoft.com/office/drawing/2014/main" id="{862538F0-5751-4B27-BB73-48FB82D35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48"/>
          <a:stretch/>
        </p:blipFill>
        <p:spPr bwMode="auto">
          <a:xfrm>
            <a:off x="395536" y="3645024"/>
            <a:ext cx="3365409" cy="147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77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800</Words>
  <Application>Microsoft Office PowerPoint</Application>
  <PresentationFormat>Apresentação na tela (4:3)</PresentationFormat>
  <Paragraphs>97</Paragraphs>
  <Slides>30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Century Gothic</vt:lpstr>
      <vt:lpstr>Gill Sans MT</vt:lpstr>
      <vt:lpstr>Wingdings</vt:lpstr>
      <vt:lpstr>Wingdings 2</vt:lpstr>
      <vt:lpstr>Dividendo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everton assuncao</dc:creator>
  <cp:lastModifiedBy>EVERTON LUIZ ASSUNCAO SILVA</cp:lastModifiedBy>
  <cp:revision>21</cp:revision>
  <dcterms:created xsi:type="dcterms:W3CDTF">2020-07-11T22:20:36Z</dcterms:created>
  <dcterms:modified xsi:type="dcterms:W3CDTF">2023-05-15T09:33:39Z</dcterms:modified>
</cp:coreProperties>
</file>